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974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36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53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8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0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25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8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081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092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0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040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7754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2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739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91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429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02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43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7EE8B-0355-4C67-890E-6DB3B01CFF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u="sng" dirty="0"/>
              <a:t>DEPARTMENT OF MATHEMATICS</a:t>
            </a:r>
            <a:endParaRPr lang="en-IN" sz="5400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22D184-25B8-4351-A003-B0BB1A6F3A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IN" b="1" u="sng" dirty="0"/>
              <a:t>SGGSJ GOVERENMENT COLLEGE</a:t>
            </a:r>
          </a:p>
          <a:p>
            <a:r>
              <a:rPr lang="en-IN" b="1" u="sng" dirty="0"/>
              <a:t>PAONTA SAHIB</a:t>
            </a:r>
          </a:p>
        </p:txBody>
      </p:sp>
    </p:spTree>
    <p:extLst>
      <p:ext uri="{BB962C8B-B14F-4D97-AF65-F5344CB8AC3E}">
        <p14:creationId xmlns:p14="http://schemas.microsoft.com/office/powerpoint/2010/main" val="2728553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F2D4-2D6D-4886-A004-8FED72CAA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A027A-4ACB-489E-A11A-58D200719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          COURSE NAME :  VECTOR CALCULUS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          COURSE  CODE :   310 </a:t>
            </a:r>
            <a:r>
              <a:rPr lang="en-US" sz="3600" b="1" dirty="0" err="1"/>
              <a:t>th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870506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3BB4-4A2E-423A-AE3C-1B000C1E8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/>
              <a:t>CONTENTS</a:t>
            </a:r>
            <a:endParaRPr lang="en-IN" sz="40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63CF3-5AFD-48FC-B48A-E3620DDED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 Indefinite integral.</a:t>
            </a:r>
          </a:p>
          <a:p>
            <a:r>
              <a:rPr lang="en-US" sz="3200" b="1" dirty="0"/>
              <a:t> Problem based on Indefinite integral</a:t>
            </a:r>
            <a:r>
              <a:rPr lang="en-US" dirty="0"/>
              <a:t>.</a:t>
            </a:r>
          </a:p>
          <a:p>
            <a:r>
              <a:rPr lang="en-US" sz="3200" b="1" dirty="0"/>
              <a:t> definite integral.</a:t>
            </a:r>
          </a:p>
          <a:p>
            <a:r>
              <a:rPr lang="en-US" sz="3200" b="1" dirty="0"/>
              <a:t> Problem based on definite integral</a:t>
            </a:r>
          </a:p>
        </p:txBody>
      </p:sp>
    </p:spTree>
    <p:extLst>
      <p:ext uri="{BB962C8B-B14F-4D97-AF65-F5344CB8AC3E}">
        <p14:creationId xmlns:p14="http://schemas.microsoft.com/office/powerpoint/2010/main" val="331262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FCCC-03B2-44E8-A7C2-95F49CE9F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Indefinite integral</a:t>
            </a:r>
            <a:endParaRPr lang="en-IN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E986E9-708D-420D-9C9D-6D94667BF7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 We know that integration is the reverse process of differentiation .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     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400" b="1" dirty="0"/>
                  <a:t> ( t ) and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IN" sz="2400" b="1" dirty="0"/>
                  <a:t> ( t )  be two vector functions such that 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num>
                      <m:den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en-IN" sz="2400" b="1" dirty="0"/>
                  <a:t> {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IN" sz="2400" b="1" dirty="0"/>
                  <a:t> ( t ) } 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400" b="1" dirty="0"/>
                  <a:t> ( t )  . Then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IN" sz="2400" b="1" dirty="0"/>
                  <a:t> ( t )  is called the </a:t>
                </a:r>
                <a:r>
                  <a:rPr lang="en-US" sz="2400" b="1" dirty="0"/>
                  <a:t>Indefinite integral 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400" b="1" dirty="0"/>
                  <a:t> ( t ) w . r . t . t  and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We write it as              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400" b="1" dirty="0"/>
                          <m:t> ( </m:t>
                        </m:r>
                        <m:r>
                          <m:rPr>
                            <m:nor/>
                          </m:rPr>
                          <a:rPr lang="en-IN" sz="2400" b="1" dirty="0"/>
                          <m:t>t</m:t>
                        </m:r>
                        <m:r>
                          <m:rPr>
                            <m:nor/>
                          </m:rPr>
                          <a:rPr lang="en-IN" sz="2400" b="1" dirty="0"/>
                          <m:t> )</m:t>
                        </m:r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nary>
                  </m:oMath>
                </a14:m>
                <a:r>
                  <a:rPr lang="en-IN" sz="2400" b="1" dirty="0"/>
                  <a:t>dt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IN" sz="2400" b="1" dirty="0"/>
                  <a:t> ( t ) +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endParaRPr lang="en-IN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E986E9-708D-420D-9C9D-6D94667BF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60" t="-8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1002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9968FD3-DAB1-48F4-8B50-618A89CA047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484309" y="646044"/>
                <a:ext cx="10018713" cy="1752599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800" b="1" u="sng" dirty="0"/>
                  <a:t>Problem 1</a:t>
                </a:r>
                <a:r>
                  <a:rPr lang="en-US" sz="2800" b="1" dirty="0"/>
                  <a:t> : prove that :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(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m:rPr>
                            <m:nor/>
                          </m:rPr>
                          <a:rPr lang="en-IN" sz="28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</m:nary>
                  </m:oMath>
                </a14:m>
                <a:r>
                  <a:rPr lang="en-IN" sz="2800" b="1" dirty="0"/>
                  <a:t>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num>
                      <m:den>
                        <m:r>
                          <a:rPr lang="en-IN" sz="28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en-IN" sz="2800" b="1" dirty="0"/>
                  <a:t> ) </a:t>
                </a:r>
                <a14:m>
                  <m:oMath xmlns:m="http://schemas.openxmlformats.org/officeDocument/2006/math">
                    <m:r>
                      <a:rPr lang="en-IN" sz="28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IN" sz="2800" b="1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IN" sz="28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𝒓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  <m:sup>
                        <m:r>
                          <a:rPr lang="en-IN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/>
                  <a:t>+ c</a:t>
                </a:r>
                <a:br>
                  <a:rPr lang="en-IN" sz="2800" b="1" dirty="0"/>
                </a:br>
                <a:endParaRPr lang="en-IN" sz="2800" b="1" u="sn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9968FD3-DAB1-48F4-8B50-618A89CA04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484309" y="646044"/>
                <a:ext cx="10018713" cy="1752599"/>
              </a:xfrm>
              <a:blipFill>
                <a:blip r:embed="rId2"/>
                <a:stretch>
                  <a:fillRect l="-1277" r="-6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BA527-A3F5-4045-91AB-51044CED66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3794" y="2096063"/>
                <a:ext cx="11278205" cy="511311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b="1" u="sng" dirty="0"/>
                  <a:t>SOLUTION </a:t>
                </a:r>
                <a:r>
                  <a:rPr lang="en-US" sz="2400" b="1" dirty="0"/>
                  <a:t>:  We know that ,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   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</m:oMath>
                </a14:m>
                <a:r>
                  <a:rPr lang="en-IN" sz="2400" b="1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IN" sz="24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  <m:sup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400" b="1" dirty="0"/>
                  <a:t> )  =     2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r>
                  <a:rPr lang="en-IN" sz="2400" b="1" dirty="0"/>
                  <a:t> 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num>
                      <m:den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endParaRPr lang="en-IN" sz="2400" b="1" dirty="0"/>
              </a:p>
              <a:p>
                <a:pPr marL="0" indent="0">
                  <a:buNone/>
                </a:pPr>
                <a:r>
                  <a:rPr lang="en-IN" sz="2400" b="1" dirty="0"/>
                  <a:t>                              integrating both side, we get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 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𝒅𝒕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IN" sz="2400" b="1" dirty="0"/>
                          <m:t> (</m:t>
                        </m:r>
                        <m:sSup>
                          <m:sSupPr>
                            <m:ctrlPr>
                              <a:rPr lang="en-IN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IN" sz="2400" b="1" dirty="0"/>
                              <m:t> </m:t>
                            </m:r>
                            <m:acc>
                              <m:accPr>
                                <m:chr m:val="⃗"/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acc>
                          </m:e>
                          <m:sup>
                            <m:r>
                              <a:rPr lang="en-IN" sz="2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sz="2400" b="1" dirty="0"/>
                          <m:t> )</m:t>
                        </m:r>
                      </m:e>
                    </m:nary>
                  </m:oMath>
                </a14:m>
                <a:r>
                  <a:rPr lang="en-IN" sz="2400" b="1" dirty="0"/>
                  <a:t> dt     =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US" sz="2400" b="1" i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IN" sz="2400" b="1" dirty="0"/>
                          <m:t>  2 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400" b="1" dirty="0"/>
                          <m:t>  . </m:t>
                        </m:r>
                        <m:f>
                          <m:fPr>
                            <m:ctrlPr>
                              <a:rPr lang="en-IN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acc>
                              <m:accPr>
                                <m:chr m:val="⃗"/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num>
                          <m:den>
                            <m:r>
                              <a:rPr lang="en-IN" sz="24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</m:den>
                        </m:f>
                      </m:e>
                    </m:nary>
                  </m:oMath>
                </a14:m>
                <a:r>
                  <a:rPr lang="en-IN" sz="2400" b="1" dirty="0"/>
                  <a:t> )   dt  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</m:t>
                    </m:r>
                  </m:oMath>
                </a14:m>
                <a:r>
                  <a:rPr lang="en-IN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IN" sz="24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  <m:sup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400" b="1" dirty="0"/>
                  <a:t>+ c       =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dirty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IN" sz="2400" b="1" dirty="0"/>
                          <m:t>  2 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400" b="1" dirty="0"/>
                          <m:t>  . </m:t>
                        </m:r>
                        <m:f>
                          <m:fPr>
                            <m:ctrlPr>
                              <a:rPr lang="en-IN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acc>
                              <m:accPr>
                                <m:chr m:val="⃗"/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num>
                          <m:den>
                            <m:r>
                              <a:rPr lang="en-IN" sz="24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</m:den>
                        </m:f>
                      </m:e>
                    </m:nary>
                  </m:oMath>
                </a14:m>
                <a:r>
                  <a:rPr lang="en-IN" sz="2400" b="1" dirty="0"/>
                  <a:t> )   dt 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IN" sz="2400" b="1" dirty="0"/>
                  <a:t>     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( 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m:rPr>
                            <m:nor/>
                          </m:rPr>
                          <a:rPr lang="en-IN" sz="24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</m:nary>
                  </m:oMath>
                </a14:m>
                <a:r>
                  <a:rPr lang="en-IN" sz="2400" b="1" dirty="0"/>
                  <a:t>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num>
                      <m:den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en-IN" sz="2400" b="1" dirty="0"/>
                  <a:t> )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IN" sz="2400" b="1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IN" sz="24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  <m:sup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400" b="1" dirty="0"/>
                  <a:t>+ c  .  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                                    Hence proved.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BA527-A3F5-4045-91AB-51044CED66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3794" y="2096063"/>
                <a:ext cx="11278205" cy="5113119"/>
              </a:xfrm>
              <a:blipFill>
                <a:blip r:embed="rId3"/>
                <a:stretch>
                  <a:fillRect l="-919" t="-59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11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2A3BA2-0C41-4C13-B289-591792FCEF7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800" b="1" u="sng" dirty="0"/>
                  <a:t>Problem 2</a:t>
                </a:r>
                <a:r>
                  <a:rPr lang="en-US" sz="2400" b="1" dirty="0"/>
                  <a:t> : The acceleration of a particle at any time t is given as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/>
                  <a:t> . Find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400" b="1" dirty="0"/>
                  <a:t>   given  that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400" b="1" dirty="0"/>
                  <a:t> =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+</a:t>
                </a:r>
                <a:r>
                  <a:rPr lang="en-US" sz="2400" b="1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 when  t = 0 .</a:t>
                </a:r>
                <a:endParaRPr lang="en-IN" sz="2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2A3BA2-0C41-4C13-B289-591792FCEF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237" t="-2752" b="-779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44F5F5-B23F-4718-8F2C-F11118A7F8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b="1" u="sng" dirty="0"/>
                  <a:t>  SOLUTION </a:t>
                </a:r>
                <a:r>
                  <a:rPr lang="en-US" sz="2400" b="1" dirty="0"/>
                  <a:t>:     Acceleration i.e. </a:t>
                </a:r>
                <a:r>
                  <a:rPr lang="en-IN" sz="2400" b="1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acc>
                          <m:accPr>
                            <m:chr m:val="⃗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</m:acc>
                      </m:num>
                      <m:den>
                        <m:r>
                          <a:rPr lang="en-IN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en-US" sz="2400" b="1" dirty="0"/>
                  <a:t>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+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/>
                  <a:t> 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                  Integrating both sides w . r . t  </a:t>
                </a:r>
                <a:r>
                  <a:rPr lang="en-IN" sz="2400" b="1" dirty="0" err="1"/>
                  <a:t>t</a:t>
                </a:r>
                <a:r>
                  <a:rPr lang="en-IN" sz="2400" b="1" dirty="0"/>
                  <a:t> , we get 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400" b="1" dirty="0"/>
                  <a:t>  =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  <m:acc>
                          <m:accPr>
                            <m:chr m:val="̂"/>
                            <m:ctrlPr>
                              <a:rPr lang="en-US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sz="2400" b="1" dirty="0">
                            <a:latin typeface="arial" panose="020B0604020202020204" pitchFamily="34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b="1" dirty="0">
                            <a:latin typeface="arial" panose="020B0604020202020204" pitchFamily="34" charset="0"/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𝒋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sz="2400" b="1" dirty="0">
                            <a:latin typeface="arial" panose="020B0604020202020204" pitchFamily="34" charset="0"/>
                          </a:rPr>
                          <m:t> + </m:t>
                        </m:r>
                        <m:acc>
                          <m:accPr>
                            <m:chr m:val="̂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acc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sz="2400" b="1" dirty="0"/>
                  <a:t> dt + 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/>
                  <a:t> . Where 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/>
                  <a:t>  is a constant vector.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or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400" b="1" dirty="0"/>
                  <a:t>    =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IN" sz="2400" b="1" dirty="0"/>
                  <a:t> dt  +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IN" sz="2400" b="1" dirty="0"/>
                  <a:t> dt  +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nary>
                  </m:oMath>
                </a14:m>
                <a:r>
                  <a:rPr lang="en-IN" sz="2400" b="1" dirty="0"/>
                  <a:t> dt  + 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endParaRPr lang="en-IN" sz="2400" b="1" dirty="0"/>
              </a:p>
              <a:p>
                <a:pPr marL="0" indent="0">
                  <a:buNone/>
                </a:pPr>
                <a:r>
                  <a:rPr lang="en-IN" sz="2400" b="1" dirty="0"/>
                  <a:t>           or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400" b="1" dirty="0"/>
                  <a:t>    =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IN" sz="2400" b="1" dirty="0"/>
                  <a:t>  +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</m:num>
                      <m:den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400" b="1" dirty="0"/>
                  <a:t>+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/>
                  <a:t> t  + 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/>
                  <a:t> .        ………… ( 1 )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44F5F5-B23F-4718-8F2C-F11118A7F8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1" r="-177" b="-69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151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86125-88CA-4A2F-8463-9CADBDF3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/>
              <a:t>Solution continues…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B4E5CC-FE98-423D-A4A3-28C9B03844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    put t = 0 ,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                 </a:t>
                </a:r>
                <a:r>
                  <a: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</a:t>
                </a:r>
                <a:r>
                  <a:rPr lang="en-IN" sz="2400" b="1" dirty="0"/>
                  <a:t>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400" b="1" dirty="0"/>
                  <a:t>    =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/>
                  <a:t> +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IN" sz="2400" b="1" dirty="0"/>
                  <a:t>+ 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it is given that , </a:t>
                </a:r>
                <a:r>
                  <a:rPr lang="en-IN" sz="2400" b="1" dirty="0"/>
                  <a:t>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400" b="1" dirty="0"/>
                  <a:t> =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+</a:t>
                </a:r>
                <a:r>
                  <a:rPr lang="en-US" sz="2400" b="1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 when  t = 0 .</a:t>
                </a:r>
              </a:p>
              <a:p>
                <a:pPr marL="0" indent="0">
                  <a:buNone/>
                </a:pPr>
                <a:r>
                  <a:rPr lang="en-IN" sz="2400" b="1" dirty="0"/>
                  <a:t>                           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IN" sz="2400" b="1" dirty="0"/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+</a:t>
                </a:r>
                <a:r>
                  <a:rPr lang="en-US" sz="2400" b="1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 = </a:t>
                </a:r>
                <a:r>
                  <a:rPr lang="en-IN" sz="2400" b="1" dirty="0"/>
                  <a:t>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/>
                  <a:t> +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400" b="1" dirty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IN" sz="2400" b="1" dirty="0"/>
                  <a:t>+ 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endParaRPr lang="en-US" sz="2400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IN" sz="2400" b="1" dirty="0">
                    <a:ea typeface="Cambria Math" panose="02040503050406030204" pitchFamily="18" charset="0"/>
                  </a:rPr>
                  <a:t>                           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IN" sz="2400" b="1" dirty="0">
                    <a:ea typeface="Cambria Math" panose="02040503050406030204" pitchFamily="18" charset="0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4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 = </a:t>
                </a:r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endParaRPr lang="en-IN" sz="2400" b="1" dirty="0"/>
              </a:p>
              <a:p>
                <a:pPr marL="0" indent="0">
                  <a:buNone/>
                </a:pPr>
                <a:r>
                  <a:rPr lang="en-IN" sz="2400" b="1" dirty="0">
                    <a:ea typeface="Cambria Math" panose="02040503050406030204" pitchFamily="18" charset="0"/>
                  </a:rPr>
                  <a:t>                          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IN" sz="2400" b="1" dirty="0">
                    <a:ea typeface="Cambria Math" panose="02040503050406030204" pitchFamily="18" charset="0"/>
                  </a:rPr>
                  <a:t> </a:t>
                </a:r>
                <a:r>
                  <a:rPr lang="en-US" sz="2400" b="1" dirty="0">
                    <a:latin typeface="arial" panose="020B0604020202020204" pitchFamily="34" charset="0"/>
                  </a:rPr>
                  <a:t>     </a:t>
                </a:r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>
                    <a:ea typeface="Cambria Math" panose="02040503050406030204" pitchFamily="18" charset="0"/>
                  </a:rPr>
                  <a:t>     </a:t>
                </a:r>
                <a:r>
                  <a:rPr lang="en-US" sz="2400" b="1" dirty="0">
                    <a:latin typeface="arial" panose="020B0604020202020204" pitchFamily="34" charset="0"/>
                  </a:rPr>
                  <a:t>= </a:t>
                </a:r>
                <a:r>
                  <a:rPr lang="en-IN" sz="2400" b="1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4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latin typeface="arial" panose="020B0604020202020204" pitchFamily="34" charset="0"/>
                  </a:rPr>
                  <a:t> </a:t>
                </a:r>
                <a:endParaRPr lang="en-IN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B4E5CC-FE98-423D-A4A3-28C9B03844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825" b="-143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8969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D9AF-45AC-4818-835B-61AFD49E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u="sng" dirty="0"/>
              <a:t>Solution continues</a:t>
            </a:r>
            <a:r>
              <a:rPr lang="en-US" dirty="0"/>
              <a:t>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76FDD-92A7-47EC-A371-1D5B6A68D5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      put this value of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000" b="1" dirty="0">
                    <a:ea typeface="Cambria Math" panose="02040503050406030204" pitchFamily="18" charset="0"/>
                  </a:rPr>
                  <a:t>  in  ( 1 ) , we get </a:t>
                </a:r>
              </a:p>
              <a:p>
                <a:pPr marL="0" indent="0">
                  <a:buNone/>
                </a:pPr>
                <a:r>
                  <a:rPr lang="en-IN" b="1" dirty="0">
                    <a:ea typeface="Cambria Math" panose="02040503050406030204" pitchFamily="18" charset="0"/>
                  </a:rPr>
                  <a:t> </a:t>
                </a:r>
                <a:r>
                  <a:rPr lang="en-IN" b="1" dirty="0"/>
                  <a:t>              </a:t>
                </a:r>
                <a:r>
                  <a:rPr lang="en-IN" sz="2000" b="1" dirty="0"/>
                  <a:t>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000" b="1" dirty="0"/>
                  <a:t>    =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0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IN" sz="2000" b="1" dirty="0"/>
                  <a:t>  +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000" b="1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</m:num>
                      <m:den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000" b="1" dirty="0"/>
                  <a:t>+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000" b="1" dirty="0"/>
                  <a:t> t  +  </a:t>
                </a:r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endParaRPr lang="en-IN" b="1" dirty="0"/>
              </a:p>
              <a:p>
                <a:pPr marL="0" indent="0">
                  <a:buNone/>
                </a:pPr>
                <a:r>
                  <a:rPr lang="en-IN" sz="2000" b="1" dirty="0"/>
                  <a:t>  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000" b="1" dirty="0"/>
                  <a:t>    =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0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IN" sz="2000" b="1" dirty="0"/>
                  <a:t>  +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000" b="1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</m:num>
                      <m:den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000" b="1" dirty="0"/>
                  <a:t>+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000" b="1" dirty="0"/>
                  <a:t> t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000" b="1" dirty="0"/>
                  <a:t> </a:t>
                </a:r>
              </a:p>
              <a:p>
                <a:pPr marL="0" indent="0">
                  <a:buNone/>
                </a:pPr>
                <a:r>
                  <a:rPr lang="en-IN" sz="2000" b="1" dirty="0"/>
                  <a:t> 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IN" sz="2000" b="1" dirty="0"/>
                  <a:t>    =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IN" b="1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000" b="1" dirty="0"/>
                  <a:t> 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000" b="1" dirty="0"/>
                  <a:t>  (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IN" sz="2000" b="1" dirty="0"/>
                  <a:t>  + 1 ) </a:t>
                </a:r>
                <a:r>
                  <a:rPr lang="en-IN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000" b="1" dirty="0"/>
                  <a:t>   +   t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000" b="1" dirty="0"/>
                  <a:t>  .</a:t>
                </a:r>
                <a:endParaRPr lang="en-IN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76FDD-92A7-47EC-A371-1D5B6A68D5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3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129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2546-7394-4EFB-8153-C29897E5B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Definite integral :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1C3CC3-88C5-49B6-8E0D-9152C0557E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800" b="1" dirty="0"/>
                  <a:t>If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</m:oMath>
                </a14:m>
                <a:r>
                  <a:rPr lang="en-IN" sz="2800" b="1" dirty="0"/>
                  <a:t> = 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/>
                  <a:t>  for all values of  t  in the interval [ a , b ] then the definite integral between a and b is denoted as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p>
                      <m:e>
                        <m:r>
                          <m:rPr>
                            <m:nor/>
                          </m:rPr>
                          <a:rPr lang="en-IN" sz="2800" b="1" dirty="0"/>
                          <m:t> 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e>
                    </m:nary>
                  </m:oMath>
                </a14:m>
                <a:r>
                  <a:rPr lang="en-IN" sz="2800" b="1" dirty="0"/>
                  <a:t>  dt and is defined as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                 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p>
                      <m:e>
                        <m:r>
                          <m:rPr>
                            <m:nor/>
                          </m:rPr>
                          <a:rPr lang="en-IN" sz="2800" b="1" dirty="0"/>
                          <m:t> 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e>
                    </m:nary>
                  </m:oMath>
                </a14:m>
                <a:r>
                  <a:rPr lang="en-IN" sz="2800" b="1" dirty="0"/>
                  <a:t>  dt 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b="1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m:rPr>
                            <m:nor/>
                          </m:rPr>
                          <a:rPr lang="en-IN" sz="2800" b="1" dirty="0"/>
                          <m:t> 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]</m:t>
                        </m:r>
                      </m:e>
                      <m:sub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  <m:sup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𝒃</m:t>
                        </m:r>
                      </m:sup>
                    </m:sSubSup>
                  </m:oMath>
                </a14:m>
                <a:r>
                  <a:rPr lang="en-IN" sz="2800" b="1" dirty="0"/>
                  <a:t>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                                         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IN" sz="2800" b="1" dirty="0"/>
                  <a:t>( b)  -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IN" sz="2800" b="1" dirty="0"/>
                  <a:t>( a 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1C3CC3-88C5-49B6-8E0D-9152C0557E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55" r="-1708" b="-41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063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FD001E7-9A24-4034-8A40-D0664A65C5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800" u="sng" dirty="0"/>
                  <a:t>Problem 3</a:t>
                </a:r>
                <a:r>
                  <a:rPr lang="en-US" sz="2800" dirty="0"/>
                  <a:t> : Evaluate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𝒅𝒚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𝒚𝒅𝒙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sz="2800" dirty="0"/>
                  <a:t> around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8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sz="280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t-BR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pt-BR" sz="28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sz="2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IN" sz="2800" dirty="0"/>
                  <a:t>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FD001E7-9A24-4034-8A40-D0664A65C5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237" r="-824" b="-9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492BEC-ED4A-401D-BF39-655643F47E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3795" y="2096064"/>
                <a:ext cx="11066170" cy="4477014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400" b="1" u="sng" dirty="0"/>
                  <a:t>SOLUTION </a:t>
                </a:r>
                <a:r>
                  <a:rPr lang="en-US" sz="2600" u="sng" dirty="0"/>
                  <a:t>:</a:t>
                </a:r>
                <a:r>
                  <a:rPr lang="en-US" sz="2600" dirty="0"/>
                  <a:t>   The equation of a </a:t>
                </a:r>
                <a:r>
                  <a:rPr lang="en-IN" sz="2600" dirty="0"/>
                  <a:t>circle C is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sz="2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t-BR" sz="2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IN" sz="2600" dirty="0"/>
                  <a:t>.</a:t>
                </a:r>
              </a:p>
              <a:p>
                <a:pPr marL="0" indent="0">
                  <a:buNone/>
                </a:pPr>
                <a:r>
                  <a:rPr lang="en-IN" sz="2600" dirty="0"/>
                  <a:t> its parametric equations are  x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6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IN" sz="2600" dirty="0"/>
                  <a:t> , y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6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IN" sz="2600" dirty="0"/>
                  <a:t>  where t varies from 0 to 2</a:t>
                </a:r>
                <a14:m>
                  <m:oMath xmlns:m="http://schemas.openxmlformats.org/officeDocument/2006/math">
                    <m:r>
                      <a:rPr lang="el-GR" sz="2600" b="0" i="1" smtClean="0">
                        <a:latin typeface="Cambria Math" panose="02040503050406030204" pitchFamily="18" charset="0"/>
                      </a:rPr>
                      <m:t>ᴨ</m:t>
                    </m:r>
                  </m:oMath>
                </a14:m>
                <a:r>
                  <a:rPr lang="en-IN" sz="2600" dirty="0"/>
                  <a:t> .</a:t>
                </a:r>
              </a:p>
              <a:p>
                <a:pPr marL="0" indent="0">
                  <a:buNone/>
                </a:pPr>
                <a:r>
                  <a:rPr lang="en-IN" sz="2600" dirty="0"/>
                  <a:t>            </a:t>
                </a:r>
                <a:r>
                  <a:rPr lang="en-US" sz="2600" dirty="0"/>
                  <a:t>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𝑦𝑑𝑥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sz="2600" dirty="0"/>
                  <a:t>  =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IN" sz="2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m:rPr>
                            <m:nor/>
                          </m:rPr>
                          <a:rPr lang="en-IN" sz="2600" dirty="0"/>
                          <m:t>2</m:t>
                        </m:r>
                        <m:r>
                          <a:rPr lang="el-GR" sz="2600" b="0" i="1">
                            <a:latin typeface="Cambria Math" panose="02040503050406030204" pitchFamily="18" charset="0"/>
                          </a:rPr>
                          <m:t>ᴨ</m:t>
                        </m:r>
                      </m:sup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(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f>
                          <m:fPr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𝑑𝑦</m:t>
                            </m:r>
                          </m:num>
                          <m:den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IN" sz="2600" dirty="0"/>
                  <a:t> -  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600" b="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600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600" dirty="0"/>
                  <a:t> ) dt </a:t>
                </a:r>
              </a:p>
              <a:p>
                <a:pPr marL="0" indent="0">
                  <a:buNone/>
                </a:pPr>
                <a:r>
                  <a:rPr lang="en-IN" sz="2600" dirty="0"/>
                  <a:t>                                                =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m:rPr>
                            <m:nor/>
                          </m:rPr>
                          <a:rPr lang="en-IN" sz="2600" dirty="0"/>
                          <m:t>2</m:t>
                        </m:r>
                        <m:r>
                          <a:rPr lang="el-GR" sz="2600" b="0" i="1">
                            <a:latin typeface="Cambria Math" panose="02040503050406030204" pitchFamily="18" charset="0"/>
                          </a:rPr>
                          <m:t>ᴨ</m:t>
                        </m:r>
                      </m:sup>
                      <m:e>
                        <m:d>
                          <m:dPr>
                            <m:begChr m:val="["/>
                            <m:endChr m:val="}"/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6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6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6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26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𝑠𝑖𝑛𝑡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e>
                        </m:d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en-IN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sz="2600" dirty="0"/>
                        <m:t>=  </m:t>
                      </m:r>
                      <m:nary>
                        <m:naryPr>
                          <m:ctrlPr>
                            <a:rPr lang="en-IN" sz="2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600" b="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m:rPr>
                              <m:nor/>
                            </m:rPr>
                            <a:rPr lang="en-IN" sz="2600" dirty="0"/>
                            <m:t>2</m:t>
                          </m:r>
                          <m:r>
                            <a:rPr lang="el-GR" sz="2600" b="0" i="1">
                              <a:latin typeface="Cambria Math" panose="02040503050406030204" pitchFamily="18" charset="0"/>
                            </a:rPr>
                            <m:t>ᴨ</m:t>
                          </m:r>
                        </m:sup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2600" b="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IN" sz="2600" dirty="0"/>
              </a:p>
              <a:p>
                <a:pPr marL="0" indent="0">
                  <a:buNone/>
                </a:pPr>
                <a:r>
                  <a:rPr lang="en-IN" sz="2600" dirty="0"/>
                  <a:t>                                                      =   [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m:rPr>
                            <m:nor/>
                          </m:rPr>
                          <a:rPr lang="en-IN" sz="2600" dirty="0"/>
                          <m:t>2</m:t>
                        </m:r>
                        <m:r>
                          <a:rPr lang="el-GR" sz="2600" b="0" i="1">
                            <a:latin typeface="Cambria Math" panose="02040503050406030204" pitchFamily="18" charset="0"/>
                          </a:rPr>
                          <m:t>ᴨ</m:t>
                        </m:r>
                      </m:sup>
                    </m:sSubSup>
                  </m:oMath>
                </a14:m>
                <a:r>
                  <a:rPr lang="en-IN" sz="2600" dirty="0"/>
                  <a:t>    = 2</a:t>
                </a:r>
                <a14:m>
                  <m:oMath xmlns:m="http://schemas.openxmlformats.org/officeDocument/2006/math">
                    <m:r>
                      <a:rPr lang="el-GR" sz="2600" b="0" i="1">
                        <a:latin typeface="Cambria Math" panose="02040503050406030204" pitchFamily="18" charset="0"/>
                      </a:rPr>
                      <m:t>ᴨ</m:t>
                    </m:r>
                  </m:oMath>
                </a14:m>
                <a:r>
                  <a:rPr lang="en-IN" sz="2600" dirty="0"/>
                  <a:t>  - 0  = 2</a:t>
                </a:r>
                <a14:m>
                  <m:oMath xmlns:m="http://schemas.openxmlformats.org/officeDocument/2006/math">
                    <m:r>
                      <a:rPr lang="el-GR" sz="2600" b="0" i="1">
                        <a:latin typeface="Cambria Math" panose="02040503050406030204" pitchFamily="18" charset="0"/>
                      </a:rPr>
                      <m:t>ᴨ</m:t>
                    </m:r>
                  </m:oMath>
                </a14:m>
                <a:r>
                  <a:rPr lang="en-IN" sz="2600" dirty="0"/>
                  <a:t>.</a:t>
                </a:r>
              </a:p>
              <a:p>
                <a:pPr marL="0" indent="0">
                  <a:buNone/>
                </a:pPr>
                <a:endParaRPr lang="en-IN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492BEC-ED4A-401D-BF39-655643F47E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3795" y="2096064"/>
                <a:ext cx="11066170" cy="4477014"/>
              </a:xfrm>
              <a:blipFill>
                <a:blip r:embed="rId3"/>
                <a:stretch>
                  <a:fillRect l="-826" t="-681" b="-25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3480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7F73-51D9-44A8-8D1A-31307E7D68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THANKYOU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E18791-BF11-47B5-B35D-9FB9736337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75277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198</TotalTime>
  <Words>565</Words>
  <Application>Microsoft Office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</vt:lpstr>
      <vt:lpstr>Bookman Old Style</vt:lpstr>
      <vt:lpstr>Cambria Math</vt:lpstr>
      <vt:lpstr>Rockwell</vt:lpstr>
      <vt:lpstr>Damask</vt:lpstr>
      <vt:lpstr>DEPARTMENT OF MATHEMATICS</vt:lpstr>
      <vt:lpstr>PowerPoint Presentation</vt:lpstr>
      <vt:lpstr>CONTENTS</vt:lpstr>
      <vt:lpstr>Indefinite integral</vt:lpstr>
      <vt:lpstr>Problem 1 : prove that :  ∫1▒〖 ( 2" " r ⃗ 〗 . (dr ⃗)/dt ) ⅆt = 〖" " (r ) ⃗〗^2+ c </vt:lpstr>
      <vt:lpstr>Problem 2 : The acceleration of a particle at any time t is given as    e^t (i ) ̂ + e^2t j ̂ + k ̂ . Find  v ⃗   given  that   v ⃗ =  (i ) ̂ +  j ̂  when  t = 0 .</vt:lpstr>
      <vt:lpstr>Solution continues…</vt:lpstr>
      <vt:lpstr>Solution continues…</vt:lpstr>
      <vt:lpstr>Definite integral : </vt:lpstr>
      <vt:lpstr>Problem 3 : Evaluate  ∫1▒〖(x dy -ydx )〗 around the circle x^2+y^2=1.</vt:lpstr>
      <vt:lpstr>THANKYOU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hp</dc:creator>
  <cp:lastModifiedBy>hp</cp:lastModifiedBy>
  <cp:revision>3</cp:revision>
  <dcterms:created xsi:type="dcterms:W3CDTF">2022-06-16T16:06:00Z</dcterms:created>
  <dcterms:modified xsi:type="dcterms:W3CDTF">2022-07-13T15:51:52Z</dcterms:modified>
</cp:coreProperties>
</file>